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303" r:id="rId3"/>
    <p:sldId id="332" r:id="rId4"/>
    <p:sldId id="328" r:id="rId5"/>
    <p:sldId id="329" r:id="rId6"/>
    <p:sldId id="330" r:id="rId7"/>
    <p:sldId id="331" r:id="rId8"/>
    <p:sldId id="333" r:id="rId9"/>
    <p:sldId id="334" r:id="rId10"/>
    <p:sldId id="335" r:id="rId11"/>
    <p:sldId id="336" r:id="rId12"/>
    <p:sldId id="337" r:id="rId13"/>
    <p:sldId id="305" r:id="rId14"/>
    <p:sldId id="306" r:id="rId15"/>
    <p:sldId id="307" r:id="rId16"/>
    <p:sldId id="308" r:id="rId17"/>
    <p:sldId id="338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340" r:id="rId28"/>
    <p:sldId id="341" r:id="rId29"/>
    <p:sldId id="26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302" r:id="rId39"/>
    <p:sldId id="287" r:id="rId40"/>
    <p:sldId id="288" r:id="rId41"/>
    <p:sldId id="289" r:id="rId42"/>
    <p:sldId id="290" r:id="rId43"/>
    <p:sldId id="292" r:id="rId44"/>
    <p:sldId id="291" r:id="rId45"/>
    <p:sldId id="293" r:id="rId46"/>
    <p:sldId id="294" r:id="rId47"/>
    <p:sldId id="295" r:id="rId48"/>
    <p:sldId id="296" r:id="rId49"/>
    <p:sldId id="297" r:id="rId50"/>
    <p:sldId id="298" r:id="rId51"/>
    <p:sldId id="300" r:id="rId52"/>
    <p:sldId id="301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102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904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64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501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50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251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38843"/>
            <a:ext cx="10515600" cy="5638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41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7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219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83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95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536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6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30.2.develop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to Solve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3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Square the Residuals</a:t>
            </a:r>
            <a:endParaRPr lang="en-US" dirty="0"/>
          </a:p>
        </p:txBody>
      </p:sp>
      <p:pic>
        <p:nvPicPr>
          <p:cNvPr id="3789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61615" y="1590765"/>
            <a:ext cx="6668770" cy="5098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5181600" y="1600200"/>
            <a:ext cx="8382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019800" y="1790700"/>
            <a:ext cx="1447800" cy="10287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8610600" y="2971800"/>
            <a:ext cx="0" cy="35052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473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 the two columns (including the empty cell for the paired residuals)</a:t>
            </a:r>
            <a:endParaRPr lang="en-US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23515" y="1542256"/>
            <a:ext cx="6744970" cy="53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>
          <a:xfrm>
            <a:off x="5334000" y="1447800"/>
            <a:ext cx="12954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6" idx="4"/>
          </p:cNvCxnSpPr>
          <p:nvPr/>
        </p:nvCxnSpPr>
        <p:spPr>
          <a:xfrm>
            <a:off x="5981700" y="1905000"/>
            <a:ext cx="419100" cy="6096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7696200" y="2667000"/>
            <a:ext cx="304800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5965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Calculate the ratio </a:t>
            </a:r>
            <a:r>
              <a:rPr lang="en-US" smtClean="0"/>
              <a:t>of the two Sums</a:t>
            </a:r>
            <a:endParaRPr lang="en-US" dirty="0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07339" y="2242456"/>
            <a:ext cx="7777322" cy="1429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4953000" y="2133600"/>
            <a:ext cx="11430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5943600" y="2514600"/>
            <a:ext cx="457200" cy="6096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0194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Install Add-In</a:t>
            </a:r>
            <a:br>
              <a:rPr lang="en-US" dirty="0" smtClean="0"/>
            </a:br>
            <a:r>
              <a:rPr lang="en-US" dirty="0" smtClean="0"/>
              <a:t>(Process Depends on Excel Version)</a:t>
            </a:r>
            <a:endParaRPr lang="en-US" dirty="0"/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75230" y="1600201"/>
            <a:ext cx="7241540" cy="433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2286000" y="3733800"/>
            <a:ext cx="1219200" cy="152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438400" y="4593771"/>
            <a:ext cx="6068200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Click on Options: You may have to determine where this icon is.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2895600" y="3886201"/>
            <a:ext cx="228600" cy="70757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038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screen similar to this will appear</a:t>
            </a:r>
            <a:br>
              <a:rPr lang="en-US" dirty="0" smtClean="0"/>
            </a:br>
            <a:r>
              <a:rPr lang="en-US" dirty="0" smtClean="0"/>
              <a:t>Click on Add-Ins</a:t>
            </a:r>
            <a:endParaRPr lang="en-US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5"/>
          <a:stretch/>
        </p:blipFill>
        <p:spPr bwMode="auto">
          <a:xfrm>
            <a:off x="2475230" y="1600201"/>
            <a:ext cx="7241540" cy="4321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3962400" y="3276600"/>
            <a:ext cx="6096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895600" y="1371600"/>
            <a:ext cx="6400800" cy="4953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4559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Choose Excel Add-Ins and Click Go</a:t>
            </a:r>
            <a:endParaRPr lang="en-US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48000" y="1479308"/>
            <a:ext cx="6096000" cy="498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4648200" y="5791200"/>
            <a:ext cx="1143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715000" y="5715000"/>
            <a:ext cx="8382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2567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8839200" cy="1143000"/>
          </a:xfrm>
        </p:spPr>
        <p:txBody>
          <a:bodyPr>
            <a:noAutofit/>
          </a:bodyPr>
          <a:lstStyle/>
          <a:p>
            <a:r>
              <a:rPr lang="en-US" sz="3600" dirty="0"/>
              <a:t>With this Popup Window Check</a:t>
            </a:r>
            <a:br>
              <a:rPr lang="en-US" sz="3600" dirty="0"/>
            </a:br>
            <a:r>
              <a:rPr lang="en-US" sz="3600" dirty="0"/>
              <a:t>Analysis </a:t>
            </a:r>
            <a:r>
              <a:rPr lang="en-US" sz="3600" dirty="0" err="1"/>
              <a:t>ToolPak</a:t>
            </a:r>
            <a:r>
              <a:rPr lang="en-US" sz="3600" dirty="0"/>
              <a:t> and Analysis </a:t>
            </a:r>
            <a:r>
              <a:rPr lang="en-US" sz="3600" dirty="0" err="1"/>
              <a:t>ToolPak</a:t>
            </a:r>
            <a:r>
              <a:rPr lang="en-US" sz="3600" dirty="0"/>
              <a:t> - VBA</a:t>
            </a: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67200" y="1524001"/>
            <a:ext cx="3657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4191000" y="1981200"/>
            <a:ext cx="2057400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553200" y="1981200"/>
            <a:ext cx="13716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872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30.2</a:t>
            </a:r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75230" y="1600201"/>
            <a:ext cx="7241540" cy="433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2438400" y="5562600"/>
            <a:ext cx="16002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495800" y="1447800"/>
            <a:ext cx="27432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941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0619" y="732266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291914" y="538163"/>
            <a:ext cx="3632886" cy="19410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7844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0619" y="732266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336324" y="1400432"/>
            <a:ext cx="510746" cy="2883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5"/>
          </p:cNvCxnSpPr>
          <p:nvPr/>
        </p:nvCxnSpPr>
        <p:spPr>
          <a:xfrm>
            <a:off x="3772273" y="1646533"/>
            <a:ext cx="1055100" cy="5694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04238" y="2075935"/>
            <a:ext cx="39871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Excel has 3 different Log functions, just be sure you know which one you use. Results are likely similar, but not exactly the same.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359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for Exercise 30.2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86000" y="1295400"/>
            <a:ext cx="6678564" cy="2755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51576" y="4343400"/>
            <a:ext cx="871042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64229" y="5225534"/>
            <a:ext cx="4208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data file is posted on the book website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86001" y="5943601"/>
            <a:ext cx="6651171" cy="38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502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0619" y="732266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5033319" y="2331308"/>
            <a:ext cx="8238" cy="208417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93536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0619" y="732266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904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0619" y="732266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626443" y="1935892"/>
            <a:ext cx="420130" cy="3130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6063049" y="2496065"/>
            <a:ext cx="1202724" cy="823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3385751" y="1416908"/>
            <a:ext cx="337752" cy="2553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10" idx="5"/>
          </p:cNvCxnSpPr>
          <p:nvPr/>
        </p:nvCxnSpPr>
        <p:spPr>
          <a:xfrm>
            <a:off x="3674040" y="1634882"/>
            <a:ext cx="2067733" cy="86118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74718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76086" y="2899719"/>
            <a:ext cx="3029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 not lag dependent variable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7570573" y="2586681"/>
            <a:ext cx="0" cy="28832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0619" y="732266"/>
            <a:ext cx="1466850" cy="104775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3369276" y="1433384"/>
            <a:ext cx="329513" cy="23889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3632886" y="1614616"/>
            <a:ext cx="3657600" cy="8979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85714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0619" y="732266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6013622" y="2636108"/>
            <a:ext cx="8237" cy="190294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6413158" y="2631986"/>
            <a:ext cx="8237" cy="190294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738552" y="2636106"/>
            <a:ext cx="8237" cy="190294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7158682" y="2636107"/>
            <a:ext cx="8237" cy="190294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7471719" y="2636107"/>
            <a:ext cx="8237" cy="190294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7872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1808" y="724028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32129" y="2520778"/>
            <a:ext cx="2507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Labels in row above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7420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2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184822" y="617838"/>
            <a:ext cx="477794" cy="36246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67568" y="820565"/>
            <a:ext cx="774614" cy="2256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123728" y="168831"/>
            <a:ext cx="3944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On the Data Ribbon Select Data Analysis</a:t>
            </a:r>
          </a:p>
        </p:txBody>
      </p:sp>
    </p:spTree>
    <p:extLst>
      <p:ext uri="{BB962C8B-B14F-4D97-AF65-F5344CB8AC3E}">
        <p14:creationId xmlns:p14="http://schemas.microsoft.com/office/powerpoint/2010/main" val="6282879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Regression and OK</a:t>
            </a:r>
            <a:endParaRPr lang="en-US" dirty="0"/>
          </a:p>
        </p:txBody>
      </p:sp>
      <p:pic>
        <p:nvPicPr>
          <p:cNvPr id="23555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8500" y="1795324"/>
            <a:ext cx="5715000" cy="288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3200400" y="3200400"/>
            <a:ext cx="4343400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543800" y="2209800"/>
            <a:ext cx="12192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509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Regression Popup Menu Appears</a:t>
            </a:r>
            <a:endParaRPr lang="en-US" dirty="0"/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75231" y="2394857"/>
            <a:ext cx="5395141" cy="2231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7239000" y="2133600"/>
            <a:ext cx="1752600" cy="6096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924801" y="1720725"/>
            <a:ext cx="1787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Click as indicated</a:t>
            </a:r>
          </a:p>
        </p:txBody>
      </p:sp>
      <p:sp>
        <p:nvSpPr>
          <p:cNvPr id="10" name="Oval 9"/>
          <p:cNvSpPr/>
          <p:nvPr/>
        </p:nvSpPr>
        <p:spPr>
          <a:xfrm>
            <a:off x="7037614" y="2667000"/>
            <a:ext cx="201386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205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52775" y="1937565"/>
            <a:ext cx="4057650" cy="35814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7282249" y="2339546"/>
            <a:ext cx="494271" cy="224069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871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will need the skills shown on the next slides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Log/Anti-log</a:t>
            </a:r>
          </a:p>
          <a:p>
            <a:r>
              <a:rPr lang="en-US" dirty="0" smtClean="0"/>
              <a:t>Durbin Watson Statistic</a:t>
            </a:r>
          </a:p>
          <a:p>
            <a:r>
              <a:rPr lang="en-US" dirty="0" smtClean="0"/>
              <a:t>Install Analysis </a:t>
            </a:r>
            <a:r>
              <a:rPr lang="en-US" dirty="0" err="1" smtClean="0"/>
              <a:t>ToolPak</a:t>
            </a:r>
            <a:r>
              <a:rPr lang="en-US" dirty="0" smtClean="0"/>
              <a:t> to your Excel (if not already installed)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2656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46397" y="1855188"/>
            <a:ext cx="4057650" cy="35814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6095999" y="2306595"/>
            <a:ext cx="1285104" cy="237249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470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13622" y="2125362"/>
            <a:ext cx="1881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Automatic Output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950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66919" y="2199503"/>
            <a:ext cx="3454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Format Output to make it readable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0330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669059" y="1524000"/>
            <a:ext cx="873211" cy="1482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4"/>
          </p:cNvCxnSpPr>
          <p:nvPr/>
        </p:nvCxnSpPr>
        <p:spPr>
          <a:xfrm>
            <a:off x="3105665" y="1672281"/>
            <a:ext cx="304800" cy="403654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80604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603157" y="1482811"/>
            <a:ext cx="601362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4"/>
          </p:cNvCxnSpPr>
          <p:nvPr/>
        </p:nvCxnSpPr>
        <p:spPr>
          <a:xfrm>
            <a:off x="2903838" y="1713470"/>
            <a:ext cx="794951" cy="375645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33628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3459892" y="3863546"/>
            <a:ext cx="0" cy="177937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863546" y="3723503"/>
            <a:ext cx="0" cy="191941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649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570205" y="1383957"/>
            <a:ext cx="922638" cy="34598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4"/>
          </p:cNvCxnSpPr>
          <p:nvPr/>
        </p:nvCxnSpPr>
        <p:spPr>
          <a:xfrm>
            <a:off x="3031524" y="1729946"/>
            <a:ext cx="378941" cy="172170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6610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3435178" y="3435178"/>
            <a:ext cx="395417" cy="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88396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07552"/>
            <a:ext cx="1466850" cy="104775"/>
          </a:xfrm>
          <a:prstGeom prst="rect">
            <a:avLst/>
          </a:prstGeom>
        </p:spPr>
      </p:pic>
      <p:pic>
        <p:nvPicPr>
          <p:cNvPr id="14" name="Content Placeholder 1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2693773" y="1499286"/>
            <a:ext cx="584886" cy="1729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2990335" y="1696995"/>
            <a:ext cx="362465" cy="125215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11438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677297" y="1441622"/>
            <a:ext cx="617838" cy="26361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5"/>
          </p:cNvCxnSpPr>
          <p:nvPr/>
        </p:nvCxnSpPr>
        <p:spPr>
          <a:xfrm>
            <a:off x="3204655" y="1666627"/>
            <a:ext cx="856599" cy="198273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9872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Log and anti-log</a:t>
            </a:r>
            <a:br>
              <a:rPr lang="en-US" dirty="0" smtClean="0"/>
            </a:br>
            <a:r>
              <a:rPr lang="en-US" dirty="0" smtClean="0"/>
              <a:t>Log Base 10</a:t>
            </a:r>
            <a:endParaRPr lang="en-US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23515" y="2209800"/>
            <a:ext cx="6744970" cy="3174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6781800" y="2286000"/>
            <a:ext cx="1600200" cy="838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>
            <a:stCxn id="4" idx="4"/>
          </p:cNvCxnSpPr>
          <p:nvPr/>
        </p:nvCxnSpPr>
        <p:spPr>
          <a:xfrm flipH="1">
            <a:off x="5791200" y="3124200"/>
            <a:ext cx="1790700" cy="15240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7581900" y="4495800"/>
            <a:ext cx="10287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48200" y="4114800"/>
            <a:ext cx="6858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7115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4209535" y="3723503"/>
            <a:ext cx="16476" cy="18864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97085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702011" y="1367481"/>
            <a:ext cx="708454" cy="34598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5"/>
          </p:cNvCxnSpPr>
          <p:nvPr/>
        </p:nvCxnSpPr>
        <p:spPr>
          <a:xfrm>
            <a:off x="3306714" y="1662801"/>
            <a:ext cx="771016" cy="174766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58940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726724" y="1383957"/>
            <a:ext cx="494271" cy="2965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5"/>
          </p:cNvCxnSpPr>
          <p:nvPr/>
        </p:nvCxnSpPr>
        <p:spPr>
          <a:xfrm>
            <a:off x="3148611" y="1637089"/>
            <a:ext cx="854978" cy="129558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2189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9985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023653" y="3352800"/>
            <a:ext cx="2619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Sheet2!$F$25 = Rho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9844216" y="2685535"/>
            <a:ext cx="131806" cy="62607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2619632" y="1342768"/>
            <a:ext cx="1153298" cy="37070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789405" y="1532238"/>
            <a:ext cx="5527590" cy="10462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60388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8369644" y="2644346"/>
            <a:ext cx="1215080" cy="823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8439665" y="2702011"/>
            <a:ext cx="28961" cy="171347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8797882" y="2702011"/>
            <a:ext cx="20595" cy="171347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9176694" y="2702011"/>
            <a:ext cx="257" cy="171347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9564130" y="2702011"/>
            <a:ext cx="20594" cy="171347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2644346" y="1499286"/>
            <a:ext cx="420130" cy="18947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>
            <a:stCxn id="21" idx="5"/>
          </p:cNvCxnSpPr>
          <p:nvPr/>
        </p:nvCxnSpPr>
        <p:spPr>
          <a:xfrm>
            <a:off x="3002949" y="1661010"/>
            <a:ext cx="4888900" cy="99157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8048368" y="2702011"/>
            <a:ext cx="16475" cy="164756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8188411" y="2446638"/>
            <a:ext cx="1783492" cy="214183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7673546" y="2405449"/>
            <a:ext cx="576906" cy="219950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368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67175" y="1566863"/>
            <a:ext cx="4057650" cy="3581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3280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278659" y="4843849"/>
            <a:ext cx="807309" cy="33775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768122" y="4812268"/>
            <a:ext cx="5511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Improved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1342768" y="3756454"/>
            <a:ext cx="1491048" cy="7825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875005" y="3921211"/>
            <a:ext cx="4291914" cy="9885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315200" y="3756454"/>
            <a:ext cx="2796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This is the regression model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0218" y="741367"/>
            <a:ext cx="1466850" cy="104775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27751" y="650750"/>
            <a:ext cx="10369447" cy="5638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1980" y="867462"/>
            <a:ext cx="1466850" cy="10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316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4" y="743683"/>
            <a:ext cx="10369447" cy="563880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6657382" y="4945424"/>
            <a:ext cx="1820562" cy="4942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635806" y="1633813"/>
            <a:ext cx="749643" cy="304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>
            <a:stCxn id="8" idx="5"/>
          </p:cNvCxnSpPr>
          <p:nvPr/>
        </p:nvCxnSpPr>
        <p:spPr>
          <a:xfrm>
            <a:off x="3275666" y="1893976"/>
            <a:ext cx="3487297" cy="329858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443556" y="124037"/>
            <a:ext cx="73048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Link the coefficients to the relevant column</a:t>
            </a:r>
          </a:p>
          <a:p>
            <a:r>
              <a:rPr lang="en-US" dirty="0"/>
              <a:t>This makes it easier to work with the regression model from the other sheet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3056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2660822" y="1474573"/>
            <a:ext cx="1812324" cy="2553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11" idx="4"/>
          </p:cNvCxnSpPr>
          <p:nvPr/>
        </p:nvCxnSpPr>
        <p:spPr>
          <a:xfrm>
            <a:off x="3566984" y="1729946"/>
            <a:ext cx="5181600" cy="358345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74573" y="4662616"/>
            <a:ext cx="4013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Sumproduct</a:t>
            </a:r>
            <a:r>
              <a:rPr lang="en-US" dirty="0" smtClean="0"/>
              <a:t> multiples two sets together </a:t>
            </a:r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7166919" y="4728519"/>
            <a:ext cx="403654" cy="89792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7587049" y="4728519"/>
            <a:ext cx="403654" cy="89792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7998941" y="4728519"/>
            <a:ext cx="387178" cy="89792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>
            <a:endCxn id="15" idx="1"/>
          </p:cNvCxnSpPr>
          <p:nvPr/>
        </p:nvCxnSpPr>
        <p:spPr>
          <a:xfrm>
            <a:off x="3278659" y="4934465"/>
            <a:ext cx="3888260" cy="24301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4192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Antilog Base 10</a:t>
            </a:r>
            <a:endParaRPr lang="en-US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99715" y="2253343"/>
            <a:ext cx="6592570" cy="307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7315200" y="2743200"/>
            <a:ext cx="228600" cy="17526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6934200" y="2209800"/>
            <a:ext cx="11430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791200" y="3962400"/>
            <a:ext cx="1143000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696200" y="4495800"/>
            <a:ext cx="11430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74197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594919" y="1293341"/>
            <a:ext cx="1202724" cy="42012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8" idx="5"/>
          </p:cNvCxnSpPr>
          <p:nvPr/>
        </p:nvCxnSpPr>
        <p:spPr>
          <a:xfrm>
            <a:off x="3621508" y="1651944"/>
            <a:ext cx="5555186" cy="364498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33384" y="4744995"/>
            <a:ext cx="6079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reverses the effect on the predicted value of the autocorrelation correction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348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627870" y="1433384"/>
            <a:ext cx="642552" cy="2553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5"/>
          </p:cNvCxnSpPr>
          <p:nvPr/>
        </p:nvCxnSpPr>
        <p:spPr>
          <a:xfrm>
            <a:off x="3176322" y="1651358"/>
            <a:ext cx="6404283" cy="363733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29946" y="4736757"/>
            <a:ext cx="4843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This is the antilog for LN; use the relevant antilog!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8914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94" y="715790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1276" y="538163"/>
            <a:ext cx="10369447" cy="5638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9267568" y="5016843"/>
            <a:ext cx="1186248" cy="65078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260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Log</a:t>
            </a:r>
            <a:endParaRPr lang="en-US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28315" y="2231571"/>
            <a:ext cx="6135370" cy="2903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6629400" y="2133600"/>
            <a:ext cx="1524000" cy="838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5791200" y="2971800"/>
            <a:ext cx="1295400" cy="17526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4724400" y="3848100"/>
            <a:ext cx="685800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391400" y="4724400"/>
            <a:ext cx="15240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840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Anti-Natural Log</a:t>
            </a:r>
            <a:endParaRPr lang="en-US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14015" y="2253343"/>
            <a:ext cx="6363970" cy="305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7162800" y="2133600"/>
            <a:ext cx="1143000" cy="838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905500" y="4038600"/>
            <a:ext cx="12573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848600" y="4800600"/>
            <a:ext cx="1295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stCxn id="4" idx="4"/>
          </p:cNvCxnSpPr>
          <p:nvPr/>
        </p:nvCxnSpPr>
        <p:spPr>
          <a:xfrm flipH="1">
            <a:off x="7391400" y="2971800"/>
            <a:ext cx="342900" cy="19050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7176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Durbin Watson</a:t>
            </a:r>
            <a:endParaRPr lang="en-US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05894" y="1371601"/>
            <a:ext cx="6780212" cy="529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72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Square the Difference Between Paired Residuals</a:t>
            </a:r>
            <a:endParaRPr lang="en-US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99715" y="1609918"/>
            <a:ext cx="6592570" cy="518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5257800" y="1524000"/>
            <a:ext cx="12192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>
            <a:stCxn id="4" idx="4"/>
          </p:cNvCxnSpPr>
          <p:nvPr/>
        </p:nvCxnSpPr>
        <p:spPr>
          <a:xfrm>
            <a:off x="5867400" y="2133600"/>
            <a:ext cx="457200" cy="9144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6781800" y="3276600"/>
            <a:ext cx="76200" cy="33528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53488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efault.potx" id="{BCEB7CAE-DBF8-41E7-965C-AC9CA1A9A9E1}" vid="{3BCF2857-91E3-4CC5-BFDE-BEF7C4141E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250</Words>
  <Application>Microsoft Office PowerPoint</Application>
  <PresentationFormat>Widescreen</PresentationFormat>
  <Paragraphs>41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6" baseType="lpstr">
      <vt:lpstr>Arial</vt:lpstr>
      <vt:lpstr>Calibri</vt:lpstr>
      <vt:lpstr>Calibri Light</vt:lpstr>
      <vt:lpstr>Office Theme</vt:lpstr>
      <vt:lpstr>Module 30.2.develop</vt:lpstr>
      <vt:lpstr>Text for Exercise 30.2</vt:lpstr>
      <vt:lpstr>You will need the skills shown on the next slides</vt:lpstr>
      <vt:lpstr>Log and anti-log Log Base 10</vt:lpstr>
      <vt:lpstr>Antilog Base 10</vt:lpstr>
      <vt:lpstr>Natural Log</vt:lpstr>
      <vt:lpstr>Anti-Natural Log</vt:lpstr>
      <vt:lpstr>Durbin Watson</vt:lpstr>
      <vt:lpstr>Square the Difference Between Paired Residuals</vt:lpstr>
      <vt:lpstr>Square the Residuals</vt:lpstr>
      <vt:lpstr>Sum the two columns (including the empty cell for the paired residuals)</vt:lpstr>
      <vt:lpstr>Calculate the ratio of the two Sums</vt:lpstr>
      <vt:lpstr>To Install Add-In (Process Depends on Excel Version)</vt:lpstr>
      <vt:lpstr>A screen similar to this will appear Click on Add-Ins</vt:lpstr>
      <vt:lpstr>Choose Excel Add-Ins and Click Go</vt:lpstr>
      <vt:lpstr>With this Popup Window Check Analysis ToolPak and Analysis ToolPak - VBA</vt:lpstr>
      <vt:lpstr>Exercise 30.2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Select Regression and OK</vt:lpstr>
      <vt:lpstr>The Regression Popup Menu Appears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2015-09-03T19:52:07Z</dcterms:created>
  <dcterms:modified xsi:type="dcterms:W3CDTF">2019-08-01T17:24:41Z</dcterms:modified>
</cp:coreProperties>
</file>